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7" r:id="rId5"/>
    <p:sldId id="294" r:id="rId6"/>
    <p:sldId id="354" r:id="rId7"/>
    <p:sldId id="268" r:id="rId8"/>
    <p:sldId id="341" r:id="rId9"/>
    <p:sldId id="343" r:id="rId10"/>
    <p:sldId id="342" r:id="rId11"/>
    <p:sldId id="345" r:id="rId12"/>
    <p:sldId id="344" r:id="rId13"/>
    <p:sldId id="346" r:id="rId14"/>
    <p:sldId id="340" r:id="rId15"/>
    <p:sldId id="338" r:id="rId16"/>
    <p:sldId id="339" r:id="rId17"/>
    <p:sldId id="355" r:id="rId18"/>
    <p:sldId id="353" r:id="rId19"/>
    <p:sldId id="349" r:id="rId20"/>
    <p:sldId id="350" r:id="rId21"/>
    <p:sldId id="351" r:id="rId22"/>
    <p:sldId id="348" r:id="rId23"/>
    <p:sldId id="347" r:id="rId24"/>
    <p:sldId id="262" r:id="rId2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65" autoAdjust="0"/>
  </p:normalViewPr>
  <p:slideViewPr>
    <p:cSldViewPr>
      <p:cViewPr varScale="1">
        <p:scale>
          <a:sx n="109" d="100"/>
          <a:sy n="109" d="100"/>
        </p:scale>
        <p:origin x="159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600" b="1" dirty="0" smtClean="0"/>
            <a:t>“Everywhere” Document Regeneration</a:t>
          </a:r>
          <a:r>
            <a:rPr lang="tr-TR" sz="1600" b="1" dirty="0" smtClean="0"/>
            <a:t>:</a:t>
          </a:r>
          <a:r>
            <a:rPr lang="en-US" sz="1600" b="1" dirty="0" smtClean="0"/>
            <a:t> "tell once, show everywhere“:</a:t>
          </a:r>
        </a:p>
        <a:p>
          <a:r>
            <a:rPr lang="en-US" sz="1600" b="1" dirty="0" smtClean="0"/>
            <a:t>recycling knowledge from (1) the same document, or of (2) another related document</a:t>
          </a:r>
          <a:endParaRPr lang="en-US" sz="16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600" b="1" dirty="0" smtClean="0"/>
            <a:t>Open API for Future Dissemination and </a:t>
          </a:r>
          <a:r>
            <a:rPr lang="en-US" sz="1600" b="1" noProof="0" dirty="0" smtClean="0"/>
            <a:t>Exploitation</a:t>
          </a:r>
          <a:r>
            <a:rPr lang="tr-TR" sz="1600" b="1" dirty="0" smtClean="0"/>
            <a:t> </a:t>
          </a:r>
          <a:r>
            <a:rPr lang="en-US" sz="1600" b="1" noProof="0" dirty="0" smtClean="0"/>
            <a:t>to</a:t>
          </a:r>
          <a:r>
            <a:rPr lang="en-GB" sz="1600" dirty="0" smtClean="0"/>
            <a:t> </a:t>
          </a:r>
          <a:r>
            <a:rPr lang="en-GB" sz="1600" b="1" dirty="0" smtClean="0"/>
            <a:t>further extend the Business Value Chain</a:t>
          </a:r>
          <a:endParaRPr lang="en-US" sz="16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600" b="1" dirty="0" smtClean="0"/>
            <a:t>Consistency Checking: </a:t>
          </a:r>
          <a:r>
            <a:rPr lang="en-GB" sz="1600" b="1" dirty="0" smtClean="0"/>
            <a:t>the objective to provide a Consistency Checker that automates Quality Reviews of  Requirements Engineering</a:t>
          </a:r>
          <a:endParaRPr lang="en-US" sz="16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600" b="1" dirty="0" smtClean="0"/>
            <a:t>“MW” Knowledge Dissemination Standard (.mw ModelWriter exchange format)</a:t>
          </a:r>
          <a:endParaRPr lang="en-US" sz="16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5th International ModelWriter Workshop in Ludwigsburg, Germany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Nov 2</a:t>
          </a:r>
          <a:r>
            <a:rPr lang="tr-TR" sz="1600" b="1" i="0" kern="1200" dirty="0" smtClean="0"/>
            <a:t>-5</a:t>
          </a:r>
          <a:r>
            <a:rPr lang="en-US" sz="1600" b="1" i="0" kern="1200" dirty="0" smtClean="0"/>
            <a:t>, 2015</a:t>
          </a:r>
          <a:r>
            <a:rPr lang="tr-TR" sz="1600" b="1" i="0" kern="1200" dirty="0" smtClean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4th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Sep 23-24, 2015</a:t>
          </a:r>
          <a:r>
            <a:rPr lang="tr-TR" sz="1600" b="1" i="0" kern="1200" dirty="0" smtClean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3rd International ModelWriter Workshop in Toulouse, France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Jun 22-23, 2015</a:t>
          </a:r>
          <a:r>
            <a:rPr lang="tr-TR" sz="1600" b="1" i="0" kern="1200" dirty="0" smtClean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2nd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Apr 30, 2015</a:t>
          </a:r>
          <a:r>
            <a:rPr lang="tr-TR" sz="1600" b="1" i="0" kern="1200" dirty="0" smtClean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</a:t>
          </a:r>
          <a:r>
            <a:rPr lang="tr-TR" sz="1600" b="1" i="0" kern="1200" dirty="0" smtClean="0"/>
            <a:t>Eureka </a:t>
          </a:r>
          <a:r>
            <a:rPr lang="en-US" sz="1600" b="1" i="0" kern="1200" dirty="0" smtClean="0"/>
            <a:t>Project Exhibition in Berlin, Germany</a:t>
          </a:r>
          <a:r>
            <a:rPr lang="tr-TR" sz="1600" b="1" i="0" kern="1200" dirty="0" smtClean="0"/>
            <a:t>  (</a:t>
          </a:r>
          <a:r>
            <a:rPr lang="en-US" sz="1600" b="1" i="0" kern="1200" dirty="0" smtClean="0"/>
            <a:t>Mar 10-11,</a:t>
          </a:r>
          <a:r>
            <a:rPr lang="tr-TR" sz="1600" b="1" i="0" kern="1200" dirty="0" smtClean="0"/>
            <a:t> </a:t>
          </a:r>
          <a:r>
            <a:rPr lang="en-US" sz="1600" b="1" i="0" kern="1200" dirty="0" smtClean="0"/>
            <a:t>2015</a:t>
          </a:r>
          <a:r>
            <a:rPr lang="tr-TR" sz="1600" b="1" i="0" kern="1200" dirty="0" smtClean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ModelWriter Workshop in Izmir, Turkey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Jan 15-17, 2015</a:t>
          </a:r>
          <a:r>
            <a:rPr lang="tr-TR" sz="1600" b="1" i="0" kern="1200" dirty="0" smtClean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i="0" kern="1200" dirty="0" smtClean="0"/>
            <a:t>Project</a:t>
          </a:r>
          <a:r>
            <a:rPr lang="tr-TR" sz="1600" kern="1200" dirty="0" smtClean="0"/>
            <a:t> </a:t>
          </a:r>
          <a:r>
            <a:rPr lang="tr-TR" sz="1600" b="1" i="0" kern="1200" dirty="0" smtClean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22-9-2015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diagramData" Target="../diagrams/data8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diagramDrawing" Target="../diagrams/drawing8.xml"/><Relationship Id="rId5" Type="http://schemas.openxmlformats.org/officeDocument/2006/relationships/image" Target="../media/image24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3.jpeg"/><Relationship Id="rId9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19.png"/><Relationship Id="rId7" Type="http://schemas.openxmlformats.org/officeDocument/2006/relationships/diagramData" Target="../diagrams/data9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microsoft.com/office/2007/relationships/diagramDrawing" Target="../diagrams/drawing9.xml"/><Relationship Id="rId5" Type="http://schemas.openxmlformats.org/officeDocument/2006/relationships/image" Target="../media/image23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0.png"/><Relationship Id="rId9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251064" y="2604672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56759"/>
                <a:gd name="adj4" fmla="val -8255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414201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2347</TotalTime>
  <Words>1095</Words>
  <Application>Microsoft Office PowerPoint</Application>
  <PresentationFormat>On-screen Show (4:3)</PresentationFormat>
  <Paragraphs>206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449</cp:revision>
  <dcterms:created xsi:type="dcterms:W3CDTF">2014-11-11T13:03:42Z</dcterms:created>
  <dcterms:modified xsi:type="dcterms:W3CDTF">2015-09-21T21:32:39Z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